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E5DF24-8843-420F-DB4A-7D102512A12F}" name="kurivella Manikanta" initials="kM" userId="62762590d5031e76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354" autoAdjust="0"/>
    <p:restoredTop sz="94660"/>
  </p:normalViewPr>
  <p:slideViewPr>
    <p:cSldViewPr snapToGrid="0">
      <p:cViewPr varScale="1">
        <p:scale>
          <a:sx n="70" d="100"/>
          <a:sy n="70" d="100"/>
        </p:scale>
        <p:origin x="4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16D7-1BE4-42FF-915C-DF82BCB40BA1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498D-634D-45F6-B65F-DB7A81CF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266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16D7-1BE4-42FF-915C-DF82BCB40BA1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498D-634D-45F6-B65F-DB7A81CF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43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16D7-1BE4-42FF-915C-DF82BCB40BA1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498D-634D-45F6-B65F-DB7A81CF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270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16D7-1BE4-42FF-915C-DF82BCB40BA1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498D-634D-45F6-B65F-DB7A81CF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34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16D7-1BE4-42FF-915C-DF82BCB40BA1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498D-634D-45F6-B65F-DB7A81CF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30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16D7-1BE4-42FF-915C-DF82BCB40BA1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498D-634D-45F6-B65F-DB7A81CF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725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16D7-1BE4-42FF-915C-DF82BCB40BA1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498D-634D-45F6-B65F-DB7A81CF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216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16D7-1BE4-42FF-915C-DF82BCB40BA1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498D-634D-45F6-B65F-DB7A81CF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798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16D7-1BE4-42FF-915C-DF82BCB40BA1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498D-634D-45F6-B65F-DB7A81CF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026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16D7-1BE4-42FF-915C-DF82BCB40BA1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498D-634D-45F6-B65F-DB7A81CF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747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16D7-1BE4-42FF-915C-DF82BCB40BA1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498D-634D-45F6-B65F-DB7A81CF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731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516D7-1BE4-42FF-915C-DF82BCB40BA1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4498D-634D-45F6-B65F-DB7A81CF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769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6617" y="-275363"/>
            <a:ext cx="9144000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2025 6</a:t>
            </a:r>
            <a:r>
              <a:rPr lang="en-US" sz="4000" b="1" baseline="30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</a:t>
            </a:r>
            <a:r>
              <a:rPr lang="en-US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GLOBAL CONFERENCE FOR ADVANCEMENT IN TECHNOLOGY</a:t>
            </a:r>
            <a:br>
              <a:rPr lang="en-US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(GCAT 2025)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769442"/>
            <a:ext cx="9144000" cy="4088558"/>
          </a:xfrm>
        </p:spPr>
        <p:txBody>
          <a:bodyPr>
            <a:normAutofit/>
          </a:bodyPr>
          <a:lstStyle/>
          <a:p>
            <a:r>
              <a:rPr lang="en-IN" sz="3200" b="1" dirty="0"/>
              <a:t>Semantic-Augmented Prompt-Guided Sketch Filling</a:t>
            </a:r>
          </a:p>
          <a:p>
            <a:r>
              <a:rPr lang="en-IN" sz="3200" b="1" dirty="0"/>
              <a:t>for Text-to-SQL Generation</a:t>
            </a:r>
            <a:br>
              <a:rPr lang="en-GB" dirty="0"/>
            </a:br>
            <a:endParaRPr lang="en-GB" dirty="0"/>
          </a:p>
          <a:p>
            <a:r>
              <a:rPr lang="en-GB" b="1" spc="-1" dirty="0">
                <a:solidFill>
                  <a:srgbClr val="4C4C4C"/>
                </a:solidFill>
                <a:latin typeface="Arial"/>
              </a:rPr>
              <a:t>Paper ID: 2839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Kurivella Bala Venkata Mani Kanta</a:t>
            </a:r>
          </a:p>
          <a:p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Narasaraopeta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Engineering College (Autonomous),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Narasaraopet</a:t>
            </a:r>
            <a:endParaRPr lang="en-GB" b="1" spc="-1" dirty="0">
              <a:solidFill>
                <a:srgbClr val="4C4C4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b="1" spc="-1" dirty="0">
              <a:solidFill>
                <a:srgbClr val="4C4C4C"/>
              </a:solidFill>
              <a:latin typeface="Arial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9" y="281258"/>
            <a:ext cx="1637211" cy="8682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204" y="5572125"/>
            <a:ext cx="355282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44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E5874-B3F8-6362-3B63-02E06801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849" y="365126"/>
            <a:ext cx="10648951" cy="633250"/>
          </a:xfrm>
        </p:spPr>
        <p:txBody>
          <a:bodyPr>
            <a:normAutofit fontScale="90000"/>
          </a:bodyPr>
          <a:lstStyle/>
          <a:p>
            <a:r>
              <a:rPr lang="en-IN" dirty="0"/>
              <a:t>RESULTS AND DISCUSSION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CBFBCDE-276A-3191-63CF-FDD560FD38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04849" y="1051177"/>
            <a:ext cx="10877551" cy="800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IN" dirty="0"/>
              <a:t>Performance Comparison: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Our proposed model,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Prompt-T5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achieves the highest accuracy on the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WikiSQL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dataset.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 achieved an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Execution Accuracy (EX) of 85.1%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is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6.7% improvement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over the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SQLNet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baseline (78.4%) and also outperforms the standard T5 Vanilla model (82.7%).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Logical Form (LF) Accuracy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was also the highest at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75.4%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 emphasize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Execution Accuracy (EX)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as the primary metric, because it measures if the query returns the correct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results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which is more important for real-world use than just an exact text match.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7A1D2E3-9CCB-514C-4C1E-B0B6660F1D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211242"/>
              </p:ext>
            </p:extLst>
          </p:nvPr>
        </p:nvGraphicFramePr>
        <p:xfrm>
          <a:off x="1781589" y="3154431"/>
          <a:ext cx="7639050" cy="2219325"/>
        </p:xfrm>
        <a:graphic>
          <a:graphicData uri="http://schemas.openxmlformats.org/drawingml/2006/table">
            <a:tbl>
              <a:tblPr/>
              <a:tblGrid>
                <a:gridCol w="2546350">
                  <a:extLst>
                    <a:ext uri="{9D8B030D-6E8A-4147-A177-3AD203B41FA5}">
                      <a16:colId xmlns:a16="http://schemas.microsoft.com/office/drawing/2014/main" val="2055185389"/>
                    </a:ext>
                  </a:extLst>
                </a:gridCol>
                <a:gridCol w="2546350">
                  <a:extLst>
                    <a:ext uri="{9D8B030D-6E8A-4147-A177-3AD203B41FA5}">
                      <a16:colId xmlns:a16="http://schemas.microsoft.com/office/drawing/2014/main" val="4207224095"/>
                    </a:ext>
                  </a:extLst>
                </a:gridCol>
                <a:gridCol w="2546350">
                  <a:extLst>
                    <a:ext uri="{9D8B030D-6E8A-4147-A177-3AD203B41FA5}">
                      <a16:colId xmlns:a16="http://schemas.microsoft.com/office/drawing/2014/main" val="2875585026"/>
                    </a:ext>
                  </a:extLst>
                </a:gridCol>
              </a:tblGrid>
              <a:tr h="443865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Model</a:t>
                      </a:r>
                      <a:endParaRPr lang="en-IN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LF Accuracy (%)</a:t>
                      </a:r>
                      <a:endParaRPr lang="en-IN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EX Accuracy (%)</a:t>
                      </a:r>
                      <a:endParaRPr lang="en-IN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8045302"/>
                  </a:ext>
                </a:extLst>
              </a:tr>
              <a:tr h="443865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dirty="0" err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SQLNet</a:t>
                      </a:r>
                      <a:r>
                        <a:rPr lang="en-IN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[2]</a:t>
                      </a: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66.7</a:t>
                      </a: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78.4</a:t>
                      </a: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493056"/>
                  </a:ext>
                </a:extLst>
              </a:tr>
              <a:tr h="443865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Sketch-BERT [9]</a:t>
                      </a: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70.5</a:t>
                      </a: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80.2</a:t>
                      </a: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431335"/>
                  </a:ext>
                </a:extLst>
              </a:tr>
              <a:tr h="443865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T5 Vanilla [6]</a:t>
                      </a: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72.9</a:t>
                      </a: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82.7</a:t>
                      </a: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2666783"/>
                  </a:ext>
                </a:extLst>
              </a:tr>
              <a:tr h="443865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Prompt-T5 (Ours)</a:t>
                      </a:r>
                      <a:endParaRPr lang="en-IN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75.4</a:t>
                      </a:r>
                      <a:endParaRPr lang="en-IN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85.1</a:t>
                      </a:r>
                      <a:endParaRPr lang="en-IN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1740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3677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7D136-5A12-C6DC-75BF-008045942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80" y="74645"/>
            <a:ext cx="10598020" cy="503853"/>
          </a:xfrm>
        </p:spPr>
        <p:txBody>
          <a:bodyPr>
            <a:normAutofit fontScale="90000"/>
          </a:bodyPr>
          <a:lstStyle/>
          <a:p>
            <a:r>
              <a:rPr lang="en-IN" dirty="0"/>
              <a:t>Results Analysis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7EE5427-C810-C233-F2DC-5B1AA4770A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522071"/>
            <a:ext cx="10797074" cy="6586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Ablation Study (Why does our model work?)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 ran tests to validate the contribution of each key component.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Full Model (Prompt-T5):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Achieved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85.1%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Execution Accuracy.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without Sketch Guidance: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Accuracy dropped 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82.3%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without Semantic Augmentation: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Accuracy dropped 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81.4%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Conclusion: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This confirms that both the prompt design (semantic augmentation) and the sketch framework are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crucial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the model's high performance.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Error Analysis:</a:t>
            </a: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matrix shows a strong diagonal trend, indicating that most generated SQL queries were correct.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Most errors (off-diagonal entries) occurred with ambiguous phrasing or semantically similar column names.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8EA321-D47B-B6DC-F2E3-81D5FF86D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805" y="2677885"/>
            <a:ext cx="5896946" cy="282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51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B9FC9-6DCA-D1EE-278E-07C8B777F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9863"/>
          </a:xfrm>
        </p:spPr>
        <p:txBody>
          <a:bodyPr/>
          <a:lstStyle/>
          <a:p>
            <a:r>
              <a:rPr lang="en-IN" dirty="0"/>
              <a:t>Conclusion &amp; Future Work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3FF2577-B42A-6A0E-A018-7B698BF1E0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043464"/>
            <a:ext cx="10963276" cy="5909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Conclusion: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study presents a practical framework for translating natural language into valid SQL queries, aimed at making database access easier for non-technical users.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 adopted a Prompt-Guided Sketch Filling approach, where the model completes predefined SQL templates instead of generating queries from scratch.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Using the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WikiSQL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dataset, the system achieved an execution accuracy of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85.1%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logical form accuracy of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75.4%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performance outperforms baseline models such as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SQLNet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Sketch-BERT, and the base T5 model.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Ablation experiments confirm that both the prompt-guided sketch structure and semantic augmentation contribute substantially to this improvement.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Future Work: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Enhancing Support for Complex Queries: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Extend the framework to handle advanced SQL constructs, including joins, nested subqueries, and grouping.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Strengthening Domain Adaptability: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Incorporate advanced schema linking and domain adaptation techniques to improve performance across diverse datasets.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Integrating User Feedback: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Develop interactive features that allow user-driven query refinement to enhance usability.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Real-World Deployment: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Deploy the framework as a web or mobile platform, enabling non-technical users to interact with databases through natural language.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683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FFEC2-CEF8-693C-C029-172372FD2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82124"/>
          </a:xfrm>
        </p:spPr>
        <p:txBody>
          <a:bodyPr/>
          <a:lstStyle/>
          <a:p>
            <a:r>
              <a:rPr lang="en-US" dirty="0"/>
              <a:t>                             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238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932992" cy="1325563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en-US" dirty="0"/>
              <a:t>-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lvl="0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 </a:t>
            </a:r>
          </a:p>
          <a:p>
            <a:pPr marL="457200" lvl="0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Objectives</a:t>
            </a:r>
          </a:p>
          <a:p>
            <a:pPr marL="457200" lvl="0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Literature Survey</a:t>
            </a:r>
          </a:p>
          <a:p>
            <a:pPr marL="457200" lvl="0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Proposed Framework</a:t>
            </a:r>
          </a:p>
          <a:p>
            <a:pPr marL="514350" indent="-514350">
              <a:buAutoNum type="arabicPeriod" startAt="5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Architecture-</a:t>
            </a:r>
          </a:p>
          <a:p>
            <a:pPr marL="514350" indent="-514350">
              <a:buAutoNum type="arabicPeriod" startAt="5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&amp; Preprocessing</a:t>
            </a:r>
          </a:p>
          <a:p>
            <a:pPr marL="514350" indent="-514350">
              <a:buAutoNum type="arabicPeriod" startAt="5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Setup</a:t>
            </a:r>
          </a:p>
          <a:p>
            <a:pPr marL="514350" indent="-514350">
              <a:buAutoNum type="arabicPeriod" startAt="5"/>
            </a:pPr>
            <a:r>
              <a:rPr lang="en-IN" sz="2600" dirty="0"/>
              <a:t>Results AND </a:t>
            </a:r>
            <a:r>
              <a:rPr lang="en-IN" sz="2600" dirty="0" err="1"/>
              <a:t>Dicussion</a:t>
            </a:r>
            <a:endParaRPr lang="en-IN" sz="2600" dirty="0"/>
          </a:p>
          <a:p>
            <a:pPr marL="514350" indent="-514350">
              <a:buAutoNum type="arabicPeriod" startAt="5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Anaylsis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 startAt="5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&amp; Future Scope</a:t>
            </a:r>
          </a:p>
          <a:p>
            <a:pPr marL="514350" indent="-514350">
              <a:buAutoNum type="arabicPeriod" startAt="5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 startAt="5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 startAt="5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 startAt="5"/>
            </a:pPr>
            <a:endParaRPr lang="en-IN" dirty="0"/>
          </a:p>
          <a:p>
            <a:pPr marL="514350" indent="-514350">
              <a:buAutoNum type="arabicPeriod" startAt="5"/>
            </a:pPr>
            <a:endParaRPr lang="en-IN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918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C2AE6-D12D-2534-56B6-39316FAF7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301"/>
            <a:ext cx="10515600" cy="104502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en-US" dirty="0"/>
              <a:t>-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40732-84F9-F36E-AACF-F020467B2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7624"/>
            <a:ext cx="7522029" cy="520525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/>
              <a:t>Importance:</a:t>
            </a:r>
            <a:endParaRPr lang="en-US" dirty="0"/>
          </a:p>
          <a:p>
            <a:r>
              <a:rPr lang="en-US" sz="2900" dirty="0"/>
              <a:t>Enables </a:t>
            </a:r>
            <a:r>
              <a:rPr lang="en-US" sz="2900" b="1" dirty="0"/>
              <a:t>non-technical users</a:t>
            </a:r>
            <a:r>
              <a:rPr lang="en-US" sz="2900" dirty="0"/>
              <a:t> to query databases using </a:t>
            </a:r>
            <a:r>
              <a:rPr lang="en-US" sz="2900" b="1" dirty="0"/>
              <a:t>natural language</a:t>
            </a:r>
            <a:r>
              <a:rPr lang="en-US" sz="2900" dirty="0"/>
              <a:t>.</a:t>
            </a:r>
          </a:p>
          <a:p>
            <a:r>
              <a:rPr lang="en-US" sz="2900" dirty="0"/>
              <a:t>Simplifies </a:t>
            </a:r>
            <a:r>
              <a:rPr lang="en-US" sz="2900" b="1" dirty="0"/>
              <a:t>data retrieval</a:t>
            </a:r>
            <a:r>
              <a:rPr lang="en-US" sz="2900" dirty="0"/>
              <a:t>, making it more accessible for analysts, students, and business users.</a:t>
            </a:r>
          </a:p>
          <a:p>
            <a:r>
              <a:rPr lang="en-US" sz="2900" dirty="0"/>
              <a:t>Essential for </a:t>
            </a:r>
            <a:r>
              <a:rPr lang="en-US" sz="2900" b="1" dirty="0"/>
              <a:t>intelligent assistants</a:t>
            </a:r>
            <a:r>
              <a:rPr lang="en-US" sz="2900" dirty="0"/>
              <a:t>, </a:t>
            </a:r>
            <a:r>
              <a:rPr lang="en-US" sz="2900" b="1" dirty="0"/>
              <a:t>data analytics</a:t>
            </a:r>
            <a:r>
              <a:rPr lang="en-US" sz="2900" dirty="0"/>
              <a:t>, and </a:t>
            </a:r>
            <a:r>
              <a:rPr lang="en-US" sz="2900" b="1" dirty="0"/>
              <a:t>human–computer interaction</a:t>
            </a:r>
            <a:r>
              <a:rPr lang="en-US" sz="2900" dirty="0"/>
              <a:t>.</a:t>
            </a:r>
          </a:p>
          <a:p>
            <a:pPr marL="0" indent="0">
              <a:buNone/>
            </a:pPr>
            <a:r>
              <a:rPr lang="en-US" b="1" dirty="0"/>
              <a:t>Challenges in Traditional Methods:</a:t>
            </a:r>
            <a:endParaRPr lang="en-US" dirty="0"/>
          </a:p>
          <a:p>
            <a:r>
              <a:rPr lang="en-US" sz="2900" dirty="0"/>
              <a:t>Direct Seq2Seq models often generate </a:t>
            </a:r>
            <a:r>
              <a:rPr lang="en-US" sz="2900" b="1" dirty="0"/>
              <a:t>invalid or ambiguous SQL queries</a:t>
            </a:r>
            <a:r>
              <a:rPr lang="en-US" sz="2900" dirty="0"/>
              <a:t>.</a:t>
            </a:r>
          </a:p>
          <a:p>
            <a:r>
              <a:rPr lang="en-US" sz="2900" dirty="0"/>
              <a:t>Lack of </a:t>
            </a:r>
            <a:r>
              <a:rPr lang="en-US" sz="2900" b="1" dirty="0"/>
              <a:t>schema understanding</a:t>
            </a:r>
            <a:r>
              <a:rPr lang="en-US" sz="2900" dirty="0"/>
              <a:t> leads to incorrect column or table mapping.</a:t>
            </a:r>
          </a:p>
          <a:p>
            <a:r>
              <a:rPr lang="en-US" sz="2900" dirty="0"/>
              <a:t>High </a:t>
            </a:r>
            <a:r>
              <a:rPr lang="en-US" sz="2900" b="1" dirty="0"/>
              <a:t>semantic ambiguity</a:t>
            </a:r>
            <a:r>
              <a:rPr lang="en-US" sz="2900" dirty="0"/>
              <a:t> and </a:t>
            </a:r>
            <a:r>
              <a:rPr lang="en-US" sz="2900" b="1" dirty="0"/>
              <a:t>rigid SQL syntax</a:t>
            </a:r>
            <a:r>
              <a:rPr lang="en-US" sz="2900" dirty="0"/>
              <a:t> reduce accuracy.</a:t>
            </a:r>
          </a:p>
          <a:p>
            <a:pPr marL="0" indent="0">
              <a:buNone/>
            </a:pPr>
            <a:r>
              <a:rPr lang="en-US" b="1" dirty="0"/>
              <a:t>Motivation:</a:t>
            </a:r>
            <a:endParaRPr lang="en-US" dirty="0"/>
          </a:p>
          <a:p>
            <a:r>
              <a:rPr lang="en-US" sz="2900" dirty="0"/>
              <a:t>Need for a model that ensures both </a:t>
            </a:r>
            <a:r>
              <a:rPr lang="en-US" sz="2900" b="1" dirty="0"/>
              <a:t>syntactic correctness</a:t>
            </a:r>
            <a:r>
              <a:rPr lang="en-US" sz="2900" dirty="0"/>
              <a:t> and </a:t>
            </a:r>
            <a:r>
              <a:rPr lang="en-US" sz="2900" b="1" dirty="0"/>
              <a:t>semantic alignment</a:t>
            </a:r>
            <a:r>
              <a:rPr lang="en-US" sz="2900" dirty="0"/>
              <a:t>.</a:t>
            </a:r>
          </a:p>
          <a:p>
            <a:r>
              <a:rPr lang="en-US" sz="2900" dirty="0"/>
              <a:t>Introduce a </a:t>
            </a:r>
            <a:r>
              <a:rPr lang="en-US" sz="2900" b="1" dirty="0"/>
              <a:t>Prompt-Guided Sketch Filling</a:t>
            </a:r>
            <a:r>
              <a:rPr lang="en-US" sz="2900" dirty="0"/>
              <a:t> approach using </a:t>
            </a:r>
            <a:r>
              <a:rPr lang="en-US" sz="2900" b="1" dirty="0"/>
              <a:t>T5</a:t>
            </a:r>
            <a:r>
              <a:rPr lang="en-US" sz="2900" dirty="0"/>
              <a:t> to fill predefined SQL templates.</a:t>
            </a:r>
          </a:p>
          <a:p>
            <a:r>
              <a:rPr lang="en-US" sz="2900" dirty="0"/>
              <a:t>Integrate </a:t>
            </a:r>
            <a:r>
              <a:rPr lang="en-US" sz="2900" b="1" dirty="0"/>
              <a:t>schema-aware attention</a:t>
            </a:r>
            <a:r>
              <a:rPr lang="en-US" sz="2900" dirty="0"/>
              <a:t> for better understanding of relational structures.</a:t>
            </a:r>
          </a:p>
          <a:p>
            <a:pPr marL="0" indent="0">
              <a:buNone/>
            </a:pPr>
            <a:r>
              <a:rPr lang="en-US" b="1" dirty="0"/>
              <a:t>Goal:</a:t>
            </a:r>
            <a:endParaRPr lang="en-US" dirty="0"/>
          </a:p>
          <a:p>
            <a:r>
              <a:rPr lang="en-US" sz="2900" dirty="0"/>
              <a:t>Achieve </a:t>
            </a:r>
            <a:r>
              <a:rPr lang="en-US" sz="2900" b="1" dirty="0"/>
              <a:t>high execution accuracy</a:t>
            </a:r>
            <a:r>
              <a:rPr lang="en-US" sz="2900" dirty="0"/>
              <a:t> and </a:t>
            </a:r>
            <a:r>
              <a:rPr lang="en-US" sz="2900" b="1" dirty="0"/>
              <a:t>robust generalization</a:t>
            </a:r>
            <a:r>
              <a:rPr lang="en-US" sz="2900" dirty="0"/>
              <a:t> while keeping the model </a:t>
            </a:r>
            <a:r>
              <a:rPr lang="en-US" sz="2900" b="1" dirty="0"/>
              <a:t>efficient and practical</a:t>
            </a:r>
            <a:r>
              <a:rPr lang="en-US" sz="2900" dirty="0"/>
              <a:t> for real-world database querying.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C00196-C3BA-E32F-28B5-E77C0CD43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229" y="1287623"/>
            <a:ext cx="3657600" cy="451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62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54824-D9A4-F7D2-4189-B9F87B6CF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547" y="372080"/>
            <a:ext cx="10821955" cy="990189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Objectives-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13FDB-61C7-C52A-C626-6BA6CFEEB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547" y="1231641"/>
            <a:ext cx="11140751" cy="3610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Main </a:t>
            </a:r>
            <a:r>
              <a:rPr lang="en-US" sz="2400" b="1" dirty="0" err="1"/>
              <a:t>Aim</a:t>
            </a:r>
            <a:r>
              <a:rPr lang="en-US" b="1" dirty="0" err="1"/>
              <a:t>:</a:t>
            </a:r>
            <a:r>
              <a:rPr lang="en-US" sz="2000" dirty="0" err="1"/>
              <a:t>To</a:t>
            </a:r>
            <a:r>
              <a:rPr lang="en-US" sz="2000" dirty="0"/>
              <a:t> develop a robust and accurate Text-to-SQL model by integrating </a:t>
            </a:r>
            <a:r>
              <a:rPr lang="en-US" sz="2000" b="1" dirty="0"/>
              <a:t>Prompt-Guided Sketch Filling</a:t>
            </a:r>
            <a:r>
              <a:rPr lang="en-US" sz="2000" dirty="0"/>
              <a:t> with the </a:t>
            </a:r>
            <a:r>
              <a:rPr lang="en-US" sz="2000" b="1" dirty="0"/>
              <a:t>T5 architecture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br>
              <a:rPr lang="en-US" sz="2000" dirty="0"/>
            </a:br>
            <a:endParaRPr lang="en-US" sz="2000" dirty="0"/>
          </a:p>
          <a:p>
            <a:pPr marL="0" indent="0">
              <a:buNone/>
            </a:pPr>
            <a:br>
              <a:rPr lang="en-US" sz="2000" dirty="0"/>
            </a:br>
            <a:endParaRPr lang="en-US" sz="2000" dirty="0"/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11A10377-1445-2BA3-C987-AF8CEF4E0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547" y="2445520"/>
            <a:ext cx="10552923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Specific Objectives: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 semantic ambiguity and prevent invalid query generation.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SQL sketches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(templates) to enforce syntactic correctness.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structured prompts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schema-aware attention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improve semantic alignment.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Employ 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T5 model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fill placeholders in the sketch.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Evaluate performance using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Execution Accuracy (EX)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Logical Form Accuracy (LF)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980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F2271-AAA3-1317-7B61-95132A6FF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04" y="1"/>
            <a:ext cx="10758195" cy="1007608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Survey-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06CB0-610B-CA38-7304-946E6920F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473" y="1007609"/>
            <a:ext cx="10448732" cy="56171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b="1" dirty="0"/>
              <a:t>Existing Research: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856D05C-055F-0501-AD7D-652238681D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473" y="1168619"/>
            <a:ext cx="11094097" cy="4601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Seq2SQL (Zhong et al.)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  <a:sym typeface="Wingdings" panose="05000000000000000000" pitchFamily="2" charset="2"/>
              </a:rPr>
              <a:t>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Used reinforcement learning for direct query generation but often produced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syntactically incorrect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queries</a:t>
            </a:r>
            <a:r>
              <a:rPr kumimoji="0" lang="en-US" altLang="en-US" sz="12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SQLNet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(Xu et al.)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  <a:sym typeface="Wingdings" panose="05000000000000000000" pitchFamily="2" charset="2"/>
              </a:rPr>
              <a:t>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Introduced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sketch-based (slot-filling)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paradigm, improving syntactic accuracy but still struggled with correct column identification</a:t>
            </a:r>
            <a:r>
              <a:rPr kumimoji="0" lang="en-US" altLang="en-US" sz="12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2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SQLova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(Hwang et al.)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  <a:sym typeface="Wingdings" panose="05000000000000000000" pitchFamily="2" charset="2"/>
              </a:rPr>
              <a:t>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Applied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BERT-based contextual embeddings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to significantly enhance the system's ability to interpret natural language</a:t>
            </a:r>
            <a:r>
              <a:rPr kumimoji="0" lang="en-US" altLang="en-US" sz="12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3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RESDSQL (Li et al.)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  <a:sym typeface="Wingdings" panose="05000000000000000000" pitchFamily="2" charset="2"/>
              </a:rPr>
              <a:t>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Decoupled schema linking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from skeleton parsing, allowing for stronger cross-database generalization</a:t>
            </a:r>
            <a:r>
              <a:rPr kumimoji="0" lang="en-US" altLang="en-US" sz="12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.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Gap Identified: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Need for a model that simultaneously: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Resolves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semantic ambiguity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between the user's question and the database schema</a:t>
            </a:r>
            <a:r>
              <a:rPr kumimoji="0" lang="en-US" altLang="en-US" sz="20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5555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Guarantees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syntactic correctness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to prevent invalid query generation</a:t>
            </a:r>
            <a:r>
              <a:rPr kumimoji="0" lang="en-US" altLang="en-US" sz="20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6666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Integrates the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structural discipline of sketches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with the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contextual power of transformers (T5)</a:t>
            </a:r>
            <a:r>
              <a:rPr kumimoji="0" lang="en-US" altLang="en-US" sz="20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7777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108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58CD4-7773-AA2D-6C19-6EB4B728F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894" y="-65315"/>
            <a:ext cx="10989906" cy="802433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Framework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1C33EB5-A79F-6A49-F0E5-BB9062A5B7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7200" y="618907"/>
            <a:ext cx="7212563" cy="621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Name: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Prompt-T5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 A Prompt-Guided Sketch Filling framework based on the T5 encoder-decoder architecture.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Pipeline Overview: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Input: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User's natural language question.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Database schema (table &amp; column names).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Preprocessing (Prompt Construction):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Combine the question and schema into a structured prompt.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Normalize text (lowercase) and tokenize.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Encoding: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T5 Encoder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processes the structured prompt.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Employs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schema-aware attention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link the query and schema.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Decoding (Sketch Filling):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Uses a predefined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SQL sketch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(template) with placeholders (e.g.,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[SELECT_COL]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[COND_COL]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T5 Decoder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predicts missing tokens to fill the placeholders.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Output: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complete, executable final SQL query.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query is run on the database to return results.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B19C7F-64BD-2493-E719-DE47947C76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069" y="454077"/>
            <a:ext cx="4270309" cy="59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626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2D5B1-401B-EF11-B7D3-72E1DFA93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804" y="83976"/>
            <a:ext cx="10681996" cy="961053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Architecture-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FC11F-DDFB-1E11-10CC-40371F8E8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805" y="541390855"/>
            <a:ext cx="10681996" cy="295376379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Overview:</a:t>
            </a:r>
            <a:b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09CBEA0-C28E-5935-5FA1-F6FF3F77A3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804" y="869813"/>
            <a:ext cx="6326155" cy="5324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Overview: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Encoder (The "Reader")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Reads the structured prompt (the user's question + table schema).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schema-aware attention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understand which parts of the question relate to which table columns.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Passes this understanding (context) to the Decoder.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Decoder (The "Writer")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Takes the Encoder's context to understand the user's intent.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Its job is 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fill in the blanks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the SQL sketch.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predicts the missing tokens one by one 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e.g.,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40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to complete the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query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SQL Sketch (The "Template")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is a predefined SQL query with placeholders, like: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SELECT [SELECT_COL] FROM table WHERE [COND_COL] [OP] [VALUE]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Main Benefit: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This guarantees the final SQL query is syntactically correct because the model isn't writing the structure, just filling the slots.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BFFEB7-13EB-AD84-973A-EC8EB3D64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959" y="177282"/>
            <a:ext cx="5111908" cy="610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27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E47CD-2831-B902-568A-F7FAAFE3D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820" y="186613"/>
            <a:ext cx="10737981" cy="821094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&amp; Preprocessing-</a:t>
            </a:r>
            <a:endParaRPr lang="en-IN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3D8EDEF-EA2E-4E62-C631-2A8320C877D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74440" y="1005010"/>
            <a:ext cx="8388221" cy="6924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Dataset Used: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WikiSQL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(Benchmark for Text-to-SQL)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 80,000 question-SQL pairs with table schemas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Split: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70% Training, 10% Validation, 20% Testing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Preprocessing Steps: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JSON files (train, test, schema)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Normalize Text: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Convert to lowercase and separate punctuation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Construct Prompt: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Combine question + schema into a structured input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Tokenize: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Apply T5 tokenizer to inputs and SQL targets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Pad &amp; Truncate: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Ensure consistent sequence lengths for batching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Convert to Tensors: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Transform tokens into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PyTorch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tensors for training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40C9339-6E29-EFF7-E98F-FD388E01E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15116"/>
              </p:ext>
            </p:extLst>
          </p:nvPr>
        </p:nvGraphicFramePr>
        <p:xfrm>
          <a:off x="774441" y="4310743"/>
          <a:ext cx="10579360" cy="247261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289680">
                  <a:extLst>
                    <a:ext uri="{9D8B030D-6E8A-4147-A177-3AD203B41FA5}">
                      <a16:colId xmlns:a16="http://schemas.microsoft.com/office/drawing/2014/main" val="4208859150"/>
                    </a:ext>
                  </a:extLst>
                </a:gridCol>
                <a:gridCol w="5289680">
                  <a:extLst>
                    <a:ext uri="{9D8B030D-6E8A-4147-A177-3AD203B41FA5}">
                      <a16:colId xmlns:a16="http://schemas.microsoft.com/office/drawing/2014/main" val="1688241732"/>
                    </a:ext>
                  </a:extLst>
                </a:gridCol>
              </a:tblGrid>
              <a:tr h="5469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Before Preprocessing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After Preprocessing</a:t>
                      </a:r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9401149"/>
                  </a:ext>
                </a:extLst>
              </a:tr>
              <a:tr h="9628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{"question": "List Employees Over 40", "sql": "SELECT name FROM department WHERE age &gt; 40", "columns": ["name","age","department"]}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Input: generate sql: list employees over 40 | columns: name, age, department.Output: select name from department where age &gt; 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5615664"/>
                  </a:ext>
                </a:extLst>
              </a:tr>
              <a:tr h="9628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Problems:</a:t>
                      </a:r>
                      <a:r>
                        <a:rPr lang="en-US"/>
                        <a:t> Irregular casing, weak schema mapping, unstructured JSON format.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Improvements:</a:t>
                      </a:r>
                      <a:r>
                        <a:rPr lang="en-US" dirty="0"/>
                        <a:t> Lowercase text, schema details embedded, consistent spacing, tokenized, and cleaned structure.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2665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9500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97F3E-393F-3098-2BD6-18F93635E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365125"/>
            <a:ext cx="10634662" cy="1286393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Setup-</a:t>
            </a:r>
            <a:endParaRPr lang="en-IN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C630856-A34F-CF10-EE0B-4BBC2D8317F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709732"/>
            <a:ext cx="7223449" cy="4447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Training Details: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Framework: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PyTorch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, using the Hugging Face transformers library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Model: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T5-base (approx. 220 million parameters</a:t>
            </a:r>
            <a:r>
              <a:rPr lang="en-US" altLang="en-US" sz="1800" dirty="0">
                <a:latin typeface="Google Sans Text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Optimizer: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AdamW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Loss Function: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Cross-Entropy Loss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 Text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Learning Rate:</a:t>
            </a:r>
            <a:r>
              <a:rPr lang="en-IN" dirty="0"/>
              <a:t> </a:t>
            </a:r>
            <a:r>
              <a:rPr lang="en-IN" sz="1800" dirty="0"/>
              <a:t>3×10</a:t>
            </a:r>
            <a:r>
              <a:rPr lang="en-IN" sz="1800" baseline="30000" dirty="0"/>
              <a:t>-4</a:t>
            </a:r>
            <a:endParaRPr kumimoji="0" lang="en-US" altLang="en-US" sz="1800" b="0" i="0" u="none" strike="noStrike" cap="none" normalizeH="0" baseline="30000" dirty="0">
              <a:ln>
                <a:noFill/>
              </a:ln>
              <a:solidFill>
                <a:schemeClr val="tx1"/>
              </a:solidFill>
              <a:effectLst/>
              <a:latin typeface="Google Sans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Epochs: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10 (with early stopping based on validation loss)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Batch Size: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16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Hardware: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NVIDIA RTX 3060 GPU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Key Observations (from Loss Graph):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Both training and validation loss decrease steadily</a:t>
            </a:r>
            <a:r>
              <a:rPr kumimoji="0" lang="en-US" altLang="en-US" sz="12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11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The model shows stable convergence, stabilizing around epoch 7</a:t>
            </a:r>
            <a:r>
              <a:rPr kumimoji="0" lang="en-US" altLang="en-US" sz="12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12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The small gap between training and validation loss indicates strong generalization and minimal overfitting</a:t>
            </a:r>
            <a:r>
              <a:rPr kumimoji="0" lang="en-US" altLang="en-US" sz="12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13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47D7F3-6865-D19F-AAB1-6F3604FD7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869" y="1709731"/>
            <a:ext cx="4814596" cy="478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34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1534</Words>
  <Application>Microsoft Office PowerPoint</Application>
  <PresentationFormat>Widescreen</PresentationFormat>
  <Paragraphs>170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Arial Unicode MS</vt:lpstr>
      <vt:lpstr>Calibri</vt:lpstr>
      <vt:lpstr>Calibri Light</vt:lpstr>
      <vt:lpstr>Google Sans Text</vt:lpstr>
      <vt:lpstr>Times New Roman</vt:lpstr>
      <vt:lpstr>Office Theme</vt:lpstr>
      <vt:lpstr>2025 6th  GLOBAL CONFERENCE FOR ADVANCEMENT IN TECHNOLOGY (GCAT 2025)</vt:lpstr>
      <vt:lpstr>Index- </vt:lpstr>
      <vt:lpstr>Introduction-</vt:lpstr>
      <vt:lpstr>Objectives-</vt:lpstr>
      <vt:lpstr>Literature Survey-</vt:lpstr>
      <vt:lpstr>Proposed Framework-</vt:lpstr>
      <vt:lpstr>Model Architecture-</vt:lpstr>
      <vt:lpstr>Dataset &amp; Preprocessing-</vt:lpstr>
      <vt:lpstr>Training Setup-</vt:lpstr>
      <vt:lpstr>RESULTS AND DISCUSSION</vt:lpstr>
      <vt:lpstr>Results Analysis</vt:lpstr>
      <vt:lpstr>Conclusion &amp; Future Work</vt:lpstr>
      <vt:lpstr>                          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kurivella Manikanta</cp:lastModifiedBy>
  <cp:revision>18</cp:revision>
  <dcterms:created xsi:type="dcterms:W3CDTF">2021-06-10T05:32:34Z</dcterms:created>
  <dcterms:modified xsi:type="dcterms:W3CDTF">2025-10-24T06:32:25Z</dcterms:modified>
</cp:coreProperties>
</file>